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217" r:id="rId1"/>
  </p:sldMasterIdLst>
  <p:sldIdLst>
    <p:sldId id="256" r:id="rId2"/>
    <p:sldId id="308" r:id="rId3"/>
    <p:sldId id="258" r:id="rId4"/>
    <p:sldId id="268" r:id="rId5"/>
    <p:sldId id="299" r:id="rId6"/>
    <p:sldId id="307" r:id="rId7"/>
    <p:sldId id="309" r:id="rId8"/>
    <p:sldId id="272" r:id="rId9"/>
    <p:sldId id="273" r:id="rId10"/>
    <p:sldId id="274" r:id="rId11"/>
    <p:sldId id="275" r:id="rId12"/>
    <p:sldId id="276" r:id="rId13"/>
    <p:sldId id="277" r:id="rId14"/>
    <p:sldId id="262" r:id="rId15"/>
    <p:sldId id="267" r:id="rId16"/>
    <p:sldId id="291" r:id="rId17"/>
    <p:sldId id="263" r:id="rId18"/>
    <p:sldId id="265" r:id="rId19"/>
    <p:sldId id="266" r:id="rId20"/>
    <p:sldId id="288" r:id="rId21"/>
    <p:sldId id="289" r:id="rId22"/>
    <p:sldId id="261" r:id="rId23"/>
    <p:sldId id="269" r:id="rId24"/>
    <p:sldId id="270" r:id="rId25"/>
    <p:sldId id="300" r:id="rId26"/>
    <p:sldId id="301" r:id="rId27"/>
    <p:sldId id="302" r:id="rId28"/>
    <p:sldId id="303" r:id="rId29"/>
    <p:sldId id="304" r:id="rId30"/>
    <p:sldId id="305" r:id="rId31"/>
    <p:sldId id="306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08"/>
    <p:restoredTop sz="95304"/>
  </p:normalViewPr>
  <p:slideViewPr>
    <p:cSldViewPr snapToGrid="0" snapToObjects="1">
      <p:cViewPr varScale="1">
        <p:scale>
          <a:sx n="99" d="100"/>
          <a:sy n="99" d="100"/>
        </p:scale>
        <p:origin x="52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2712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90759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38966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45442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12568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9138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8862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94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422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7778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96391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8397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AB286A-3D68-3E4C-961F-AB3BDA3618FA}" type="datetimeFigureOut">
              <a:rPr lang="en-US" smtClean="0"/>
              <a:t>8/23/20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EC9F28C1-E200-054E-B87F-28D745AC2A1B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6098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18" r:id="rId1"/>
    <p:sldLayoutId id="2147484219" r:id="rId2"/>
    <p:sldLayoutId id="2147484220" r:id="rId3"/>
    <p:sldLayoutId id="2147484221" r:id="rId4"/>
    <p:sldLayoutId id="2147484222" r:id="rId5"/>
    <p:sldLayoutId id="2147484223" r:id="rId6"/>
    <p:sldLayoutId id="2147484224" r:id="rId7"/>
    <p:sldLayoutId id="2147484225" r:id="rId8"/>
    <p:sldLayoutId id="2147484226" r:id="rId9"/>
    <p:sldLayoutId id="2147484227" r:id="rId10"/>
    <p:sldLayoutId id="2147484228" r:id="rId11"/>
    <p:sldLayoutId id="214748422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5879AF02-CE02-2942-806A-691130E1163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200" dirty="0"/>
              <a:t>The One with the Data Science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F4A801-47C9-AE4F-AC7B-79B109E9B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2316" y="1789985"/>
            <a:ext cx="8128000" cy="134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0831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46D-A69B-6242-848A-E877E8EB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Rachel – very Similar to Monica (and the show)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478FA7-3D2B-554F-8242-785EF1EA50EA}"/>
              </a:ext>
            </a:extLst>
          </p:cNvPr>
          <p:cNvSpPr/>
          <p:nvPr/>
        </p:nvSpPr>
        <p:spPr>
          <a:xfrm>
            <a:off x="1451579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98A69A-B403-E74D-B79E-9F2C9042C438}"/>
              </a:ext>
            </a:extLst>
          </p:cNvPr>
          <p:cNvSpPr/>
          <p:nvPr/>
        </p:nvSpPr>
        <p:spPr>
          <a:xfrm>
            <a:off x="2501632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TWO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79AD97-5F0F-4347-98DB-455C82899EC5}"/>
              </a:ext>
            </a:extLst>
          </p:cNvPr>
          <p:cNvSpPr/>
          <p:nvPr/>
        </p:nvSpPr>
        <p:spPr>
          <a:xfrm>
            <a:off x="3552057" y="54834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THREE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77C5FD-F2C9-2040-80F8-E2B16D00B891}"/>
              </a:ext>
            </a:extLst>
          </p:cNvPr>
          <p:cNvSpPr/>
          <p:nvPr/>
        </p:nvSpPr>
        <p:spPr>
          <a:xfrm>
            <a:off x="4605798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FOUR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B3D7E-20BF-AB48-B7D0-432B288EA709}"/>
              </a:ext>
            </a:extLst>
          </p:cNvPr>
          <p:cNvSpPr/>
          <p:nvPr/>
        </p:nvSpPr>
        <p:spPr>
          <a:xfrm>
            <a:off x="5659537" y="546719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FIVE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EF93DA-893D-FF41-9C58-96CEAB577CD4}"/>
              </a:ext>
            </a:extLst>
          </p:cNvPr>
          <p:cNvSpPr/>
          <p:nvPr/>
        </p:nvSpPr>
        <p:spPr>
          <a:xfrm>
            <a:off x="6713276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SIX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69A97F-6C63-2049-B831-BA375BEAAB00}"/>
              </a:ext>
            </a:extLst>
          </p:cNvPr>
          <p:cNvSpPr/>
          <p:nvPr/>
        </p:nvSpPr>
        <p:spPr>
          <a:xfrm>
            <a:off x="7767015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SEVEN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1A2BC2-3A82-A745-983A-645C0B34F76C}"/>
              </a:ext>
            </a:extLst>
          </p:cNvPr>
          <p:cNvSpPr/>
          <p:nvPr/>
        </p:nvSpPr>
        <p:spPr>
          <a:xfrm>
            <a:off x="8820754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EIGHT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323FA4-967B-9B43-8097-0FBB67C5AA54}"/>
              </a:ext>
            </a:extLst>
          </p:cNvPr>
          <p:cNvSpPr/>
          <p:nvPr/>
        </p:nvSpPr>
        <p:spPr>
          <a:xfrm>
            <a:off x="9874493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NINE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E30F6D-C1CA-1840-8AAC-4E2EB83F796E}"/>
              </a:ext>
            </a:extLst>
          </p:cNvPr>
          <p:cNvSpPr/>
          <p:nvPr/>
        </p:nvSpPr>
        <p:spPr>
          <a:xfrm>
            <a:off x="10928232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974EF3-B63B-EC4E-B41D-C828200EFAF3}"/>
              </a:ext>
            </a:extLst>
          </p:cNvPr>
          <p:cNvSpPr/>
          <p:nvPr/>
        </p:nvSpPr>
        <p:spPr>
          <a:xfrm>
            <a:off x="401340" y="18537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BABIES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99D8A3-F30A-B944-B9E3-4922069C4EE6}"/>
              </a:ext>
            </a:extLst>
          </p:cNvPr>
          <p:cNvSpPr/>
          <p:nvPr/>
        </p:nvSpPr>
        <p:spPr>
          <a:xfrm>
            <a:off x="401340" y="2444840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MARRIAGE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144B82-71B3-BF4C-94CA-523B964FB357}"/>
              </a:ext>
            </a:extLst>
          </p:cNvPr>
          <p:cNvSpPr/>
          <p:nvPr/>
        </p:nvSpPr>
        <p:spPr>
          <a:xfrm>
            <a:off x="401339" y="3035926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WORK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BEA1B2-3CD5-5643-913C-E70E97E98128}"/>
              </a:ext>
            </a:extLst>
          </p:cNvPr>
          <p:cNvSpPr/>
          <p:nvPr/>
        </p:nvSpPr>
        <p:spPr>
          <a:xfrm>
            <a:off x="401338" y="362701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PARTIES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60BA2D4-5AD5-634B-80EC-AC20820F5CC8}"/>
              </a:ext>
            </a:extLst>
          </p:cNvPr>
          <p:cNvSpPr/>
          <p:nvPr/>
        </p:nvSpPr>
        <p:spPr>
          <a:xfrm>
            <a:off x="401337" y="4218098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GAMES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7F8634-1237-2A4D-BDE5-EF9616EAE74C}"/>
              </a:ext>
            </a:extLst>
          </p:cNvPr>
          <p:cNvSpPr/>
          <p:nvPr/>
        </p:nvSpPr>
        <p:spPr>
          <a:xfrm>
            <a:off x="401336" y="480918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RELATION-SHIPS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CDB68D-D3B4-7C44-AF88-3C739B66BFB5}"/>
              </a:ext>
            </a:extLst>
          </p:cNvPr>
          <p:cNvSpPr/>
          <p:nvPr/>
        </p:nvSpPr>
        <p:spPr>
          <a:xfrm>
            <a:off x="1451579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Rachel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40DD39C-33FB-B14F-A2CD-D221EB8517CD}"/>
              </a:ext>
            </a:extLst>
          </p:cNvPr>
          <p:cNvSpPr/>
          <p:nvPr/>
        </p:nvSpPr>
        <p:spPr>
          <a:xfrm>
            <a:off x="2516560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Rachel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87AC540-1C51-6246-8548-0A79C5DBBAA1}"/>
              </a:ext>
            </a:extLst>
          </p:cNvPr>
          <p:cNvSpPr/>
          <p:nvPr/>
        </p:nvSpPr>
        <p:spPr>
          <a:xfrm>
            <a:off x="358154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Rachel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0EFAF2B-1F3B-6142-B1FC-ED49CE835BE4}"/>
              </a:ext>
            </a:extLst>
          </p:cNvPr>
          <p:cNvSpPr/>
          <p:nvPr/>
        </p:nvSpPr>
        <p:spPr>
          <a:xfrm>
            <a:off x="4605798" y="421809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Rachel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8BBF37A-16B1-1F4B-B9F0-338FF59DFA06}"/>
              </a:ext>
            </a:extLst>
          </p:cNvPr>
          <p:cNvSpPr/>
          <p:nvPr/>
        </p:nvSpPr>
        <p:spPr>
          <a:xfrm>
            <a:off x="565179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Rachel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6B936A6-8998-3B4E-8E46-E09E45064436}"/>
              </a:ext>
            </a:extLst>
          </p:cNvPr>
          <p:cNvSpPr/>
          <p:nvPr/>
        </p:nvSpPr>
        <p:spPr>
          <a:xfrm>
            <a:off x="10928231" y="3633037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Rachel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EC19C02-31DD-7B41-89C1-0296CD1DE8C5}"/>
              </a:ext>
            </a:extLst>
          </p:cNvPr>
          <p:cNvSpPr/>
          <p:nvPr/>
        </p:nvSpPr>
        <p:spPr>
          <a:xfrm>
            <a:off x="6702034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Rachel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73E471F-807E-D543-A92E-68C7E8C9E1CC}"/>
              </a:ext>
            </a:extLst>
          </p:cNvPr>
          <p:cNvSpPr/>
          <p:nvPr/>
        </p:nvSpPr>
        <p:spPr>
          <a:xfrm>
            <a:off x="7767015" y="4798691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Rachel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A1FBEE3-E607-1C43-88CE-CE1F6D8534A5}"/>
              </a:ext>
            </a:extLst>
          </p:cNvPr>
          <p:cNvSpPr/>
          <p:nvPr/>
        </p:nvSpPr>
        <p:spPr>
          <a:xfrm>
            <a:off x="8820753" y="185175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Rachel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6F8A728-A47D-804D-B336-45698D819D97}"/>
              </a:ext>
            </a:extLst>
          </p:cNvPr>
          <p:cNvSpPr/>
          <p:nvPr/>
        </p:nvSpPr>
        <p:spPr>
          <a:xfrm>
            <a:off x="9870993" y="185175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Rachel</a:t>
            </a:r>
          </a:p>
        </p:txBody>
      </p:sp>
    </p:spTree>
    <p:extLst>
      <p:ext uri="{BB962C8B-B14F-4D97-AF65-F5344CB8AC3E}">
        <p14:creationId xmlns:p14="http://schemas.microsoft.com/office/powerpoint/2010/main" val="23980289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46D-A69B-6242-848A-E877E8EB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Phoebe – life events Least important in show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478FA7-3D2B-554F-8242-785EF1EA50EA}"/>
              </a:ext>
            </a:extLst>
          </p:cNvPr>
          <p:cNvSpPr/>
          <p:nvPr/>
        </p:nvSpPr>
        <p:spPr>
          <a:xfrm>
            <a:off x="1451579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98A69A-B403-E74D-B79E-9F2C9042C438}"/>
              </a:ext>
            </a:extLst>
          </p:cNvPr>
          <p:cNvSpPr/>
          <p:nvPr/>
        </p:nvSpPr>
        <p:spPr>
          <a:xfrm>
            <a:off x="2501632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TWO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79AD97-5F0F-4347-98DB-455C82899EC5}"/>
              </a:ext>
            </a:extLst>
          </p:cNvPr>
          <p:cNvSpPr/>
          <p:nvPr/>
        </p:nvSpPr>
        <p:spPr>
          <a:xfrm>
            <a:off x="3552057" y="54834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THREE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77C5FD-F2C9-2040-80F8-E2B16D00B891}"/>
              </a:ext>
            </a:extLst>
          </p:cNvPr>
          <p:cNvSpPr/>
          <p:nvPr/>
        </p:nvSpPr>
        <p:spPr>
          <a:xfrm>
            <a:off x="4605798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FOUR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B3D7E-20BF-AB48-B7D0-432B288EA709}"/>
              </a:ext>
            </a:extLst>
          </p:cNvPr>
          <p:cNvSpPr/>
          <p:nvPr/>
        </p:nvSpPr>
        <p:spPr>
          <a:xfrm>
            <a:off x="5659537" y="546719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FIVE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EF93DA-893D-FF41-9C58-96CEAB577CD4}"/>
              </a:ext>
            </a:extLst>
          </p:cNvPr>
          <p:cNvSpPr/>
          <p:nvPr/>
        </p:nvSpPr>
        <p:spPr>
          <a:xfrm>
            <a:off x="6713276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SIX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69A97F-6C63-2049-B831-BA375BEAAB00}"/>
              </a:ext>
            </a:extLst>
          </p:cNvPr>
          <p:cNvSpPr/>
          <p:nvPr/>
        </p:nvSpPr>
        <p:spPr>
          <a:xfrm>
            <a:off x="7767015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SEVEN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1A2BC2-3A82-A745-983A-645C0B34F76C}"/>
              </a:ext>
            </a:extLst>
          </p:cNvPr>
          <p:cNvSpPr/>
          <p:nvPr/>
        </p:nvSpPr>
        <p:spPr>
          <a:xfrm>
            <a:off x="8820754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EIGHT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323FA4-967B-9B43-8097-0FBB67C5AA54}"/>
              </a:ext>
            </a:extLst>
          </p:cNvPr>
          <p:cNvSpPr/>
          <p:nvPr/>
        </p:nvSpPr>
        <p:spPr>
          <a:xfrm>
            <a:off x="9874493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NINE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E30F6D-C1CA-1840-8AAC-4E2EB83F796E}"/>
              </a:ext>
            </a:extLst>
          </p:cNvPr>
          <p:cNvSpPr/>
          <p:nvPr/>
        </p:nvSpPr>
        <p:spPr>
          <a:xfrm>
            <a:off x="10928232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974EF3-B63B-EC4E-B41D-C828200EFAF3}"/>
              </a:ext>
            </a:extLst>
          </p:cNvPr>
          <p:cNvSpPr/>
          <p:nvPr/>
        </p:nvSpPr>
        <p:spPr>
          <a:xfrm>
            <a:off x="401340" y="18537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BABIES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99D8A3-F30A-B944-B9E3-4922069C4EE6}"/>
              </a:ext>
            </a:extLst>
          </p:cNvPr>
          <p:cNvSpPr/>
          <p:nvPr/>
        </p:nvSpPr>
        <p:spPr>
          <a:xfrm>
            <a:off x="401340" y="2444840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MARRIAGE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144B82-71B3-BF4C-94CA-523B964FB357}"/>
              </a:ext>
            </a:extLst>
          </p:cNvPr>
          <p:cNvSpPr/>
          <p:nvPr/>
        </p:nvSpPr>
        <p:spPr>
          <a:xfrm>
            <a:off x="401339" y="3035926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WORK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BEA1B2-3CD5-5643-913C-E70E97E98128}"/>
              </a:ext>
            </a:extLst>
          </p:cNvPr>
          <p:cNvSpPr/>
          <p:nvPr/>
        </p:nvSpPr>
        <p:spPr>
          <a:xfrm>
            <a:off x="401338" y="362701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PARTIES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60BA2D4-5AD5-634B-80EC-AC20820F5CC8}"/>
              </a:ext>
            </a:extLst>
          </p:cNvPr>
          <p:cNvSpPr/>
          <p:nvPr/>
        </p:nvSpPr>
        <p:spPr>
          <a:xfrm>
            <a:off x="401337" y="4218098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GAMES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7F8634-1237-2A4D-BDE5-EF9616EAE74C}"/>
              </a:ext>
            </a:extLst>
          </p:cNvPr>
          <p:cNvSpPr/>
          <p:nvPr/>
        </p:nvSpPr>
        <p:spPr>
          <a:xfrm>
            <a:off x="401336" y="480918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RELATION-SHIPS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CDB68D-D3B4-7C44-AF88-3C739B66BFB5}"/>
              </a:ext>
            </a:extLst>
          </p:cNvPr>
          <p:cNvSpPr/>
          <p:nvPr/>
        </p:nvSpPr>
        <p:spPr>
          <a:xfrm>
            <a:off x="1451579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Phoebe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40DD39C-33FB-B14F-A2CD-D221EB8517CD}"/>
              </a:ext>
            </a:extLst>
          </p:cNvPr>
          <p:cNvSpPr/>
          <p:nvPr/>
        </p:nvSpPr>
        <p:spPr>
          <a:xfrm>
            <a:off x="2516560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Phoebe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87AC540-1C51-6246-8548-0A79C5DBBAA1}"/>
              </a:ext>
            </a:extLst>
          </p:cNvPr>
          <p:cNvSpPr/>
          <p:nvPr/>
        </p:nvSpPr>
        <p:spPr>
          <a:xfrm>
            <a:off x="358154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Phoebe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0EFAF2B-1F3B-6142-B1FC-ED49CE835BE4}"/>
              </a:ext>
            </a:extLst>
          </p:cNvPr>
          <p:cNvSpPr/>
          <p:nvPr/>
        </p:nvSpPr>
        <p:spPr>
          <a:xfrm>
            <a:off x="4605798" y="185175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Phoebe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8BBF37A-16B1-1F4B-B9F0-338FF59DFA06}"/>
              </a:ext>
            </a:extLst>
          </p:cNvPr>
          <p:cNvSpPr/>
          <p:nvPr/>
        </p:nvSpPr>
        <p:spPr>
          <a:xfrm>
            <a:off x="565179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Phoebe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6B936A6-8998-3B4E-8E46-E09E45064436}"/>
              </a:ext>
            </a:extLst>
          </p:cNvPr>
          <p:cNvSpPr/>
          <p:nvPr/>
        </p:nvSpPr>
        <p:spPr>
          <a:xfrm>
            <a:off x="10928231" y="2444840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Phoebe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EC19C02-31DD-7B41-89C1-0296CD1DE8C5}"/>
              </a:ext>
            </a:extLst>
          </p:cNvPr>
          <p:cNvSpPr/>
          <p:nvPr/>
        </p:nvSpPr>
        <p:spPr>
          <a:xfrm>
            <a:off x="6702034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Phoebe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73E471F-807E-D543-A92E-68C7E8C9E1CC}"/>
              </a:ext>
            </a:extLst>
          </p:cNvPr>
          <p:cNvSpPr/>
          <p:nvPr/>
        </p:nvSpPr>
        <p:spPr>
          <a:xfrm>
            <a:off x="7767015" y="4798691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Phoebe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A1FBEE3-E607-1C43-88CE-CE1F6D8534A5}"/>
              </a:ext>
            </a:extLst>
          </p:cNvPr>
          <p:cNvSpPr/>
          <p:nvPr/>
        </p:nvSpPr>
        <p:spPr>
          <a:xfrm>
            <a:off x="8820753" y="185175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Phoebe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6F8A728-A47D-804D-B336-45698D819D97}"/>
              </a:ext>
            </a:extLst>
          </p:cNvPr>
          <p:cNvSpPr/>
          <p:nvPr/>
        </p:nvSpPr>
        <p:spPr>
          <a:xfrm>
            <a:off x="9874492" y="4798691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Phoebe</a:t>
            </a:r>
          </a:p>
        </p:txBody>
      </p:sp>
    </p:spTree>
    <p:extLst>
      <p:ext uri="{BB962C8B-B14F-4D97-AF65-F5344CB8AC3E}">
        <p14:creationId xmlns:p14="http://schemas.microsoft.com/office/powerpoint/2010/main" val="3576409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46D-A69B-6242-848A-E877E8EB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Chandler – very similar to the show (and Monica)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478FA7-3D2B-554F-8242-785EF1EA50EA}"/>
              </a:ext>
            </a:extLst>
          </p:cNvPr>
          <p:cNvSpPr/>
          <p:nvPr/>
        </p:nvSpPr>
        <p:spPr>
          <a:xfrm>
            <a:off x="1451579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98A69A-B403-E74D-B79E-9F2C9042C438}"/>
              </a:ext>
            </a:extLst>
          </p:cNvPr>
          <p:cNvSpPr/>
          <p:nvPr/>
        </p:nvSpPr>
        <p:spPr>
          <a:xfrm>
            <a:off x="2501632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TWO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79AD97-5F0F-4347-98DB-455C82899EC5}"/>
              </a:ext>
            </a:extLst>
          </p:cNvPr>
          <p:cNvSpPr/>
          <p:nvPr/>
        </p:nvSpPr>
        <p:spPr>
          <a:xfrm>
            <a:off x="3552057" y="54834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THREE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77C5FD-F2C9-2040-80F8-E2B16D00B891}"/>
              </a:ext>
            </a:extLst>
          </p:cNvPr>
          <p:cNvSpPr/>
          <p:nvPr/>
        </p:nvSpPr>
        <p:spPr>
          <a:xfrm>
            <a:off x="4605798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FOUR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B3D7E-20BF-AB48-B7D0-432B288EA709}"/>
              </a:ext>
            </a:extLst>
          </p:cNvPr>
          <p:cNvSpPr/>
          <p:nvPr/>
        </p:nvSpPr>
        <p:spPr>
          <a:xfrm>
            <a:off x="5659537" y="546719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FIVE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EF93DA-893D-FF41-9C58-96CEAB577CD4}"/>
              </a:ext>
            </a:extLst>
          </p:cNvPr>
          <p:cNvSpPr/>
          <p:nvPr/>
        </p:nvSpPr>
        <p:spPr>
          <a:xfrm>
            <a:off x="6713276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SIX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69A97F-6C63-2049-B831-BA375BEAAB00}"/>
              </a:ext>
            </a:extLst>
          </p:cNvPr>
          <p:cNvSpPr/>
          <p:nvPr/>
        </p:nvSpPr>
        <p:spPr>
          <a:xfrm>
            <a:off x="7767015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SEVEN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1A2BC2-3A82-A745-983A-645C0B34F76C}"/>
              </a:ext>
            </a:extLst>
          </p:cNvPr>
          <p:cNvSpPr/>
          <p:nvPr/>
        </p:nvSpPr>
        <p:spPr>
          <a:xfrm>
            <a:off x="8820754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EIGHT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323FA4-967B-9B43-8097-0FBB67C5AA54}"/>
              </a:ext>
            </a:extLst>
          </p:cNvPr>
          <p:cNvSpPr/>
          <p:nvPr/>
        </p:nvSpPr>
        <p:spPr>
          <a:xfrm>
            <a:off x="9874493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NINE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E30F6D-C1CA-1840-8AAC-4E2EB83F796E}"/>
              </a:ext>
            </a:extLst>
          </p:cNvPr>
          <p:cNvSpPr/>
          <p:nvPr/>
        </p:nvSpPr>
        <p:spPr>
          <a:xfrm>
            <a:off x="10928232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974EF3-B63B-EC4E-B41D-C828200EFAF3}"/>
              </a:ext>
            </a:extLst>
          </p:cNvPr>
          <p:cNvSpPr/>
          <p:nvPr/>
        </p:nvSpPr>
        <p:spPr>
          <a:xfrm>
            <a:off x="401340" y="18537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BABIES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99D8A3-F30A-B944-B9E3-4922069C4EE6}"/>
              </a:ext>
            </a:extLst>
          </p:cNvPr>
          <p:cNvSpPr/>
          <p:nvPr/>
        </p:nvSpPr>
        <p:spPr>
          <a:xfrm>
            <a:off x="401340" y="2444840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MARRIAGE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144B82-71B3-BF4C-94CA-523B964FB357}"/>
              </a:ext>
            </a:extLst>
          </p:cNvPr>
          <p:cNvSpPr/>
          <p:nvPr/>
        </p:nvSpPr>
        <p:spPr>
          <a:xfrm>
            <a:off x="401339" y="3035926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WORK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BEA1B2-3CD5-5643-913C-E70E97E98128}"/>
              </a:ext>
            </a:extLst>
          </p:cNvPr>
          <p:cNvSpPr/>
          <p:nvPr/>
        </p:nvSpPr>
        <p:spPr>
          <a:xfrm>
            <a:off x="401338" y="362701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PARTIES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60BA2D4-5AD5-634B-80EC-AC20820F5CC8}"/>
              </a:ext>
            </a:extLst>
          </p:cNvPr>
          <p:cNvSpPr/>
          <p:nvPr/>
        </p:nvSpPr>
        <p:spPr>
          <a:xfrm>
            <a:off x="401337" y="4218098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GAMES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7F8634-1237-2A4D-BDE5-EF9616EAE74C}"/>
              </a:ext>
            </a:extLst>
          </p:cNvPr>
          <p:cNvSpPr/>
          <p:nvPr/>
        </p:nvSpPr>
        <p:spPr>
          <a:xfrm>
            <a:off x="401336" y="480918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RELATION-SHIPS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CDB68D-D3B4-7C44-AF88-3C739B66BFB5}"/>
              </a:ext>
            </a:extLst>
          </p:cNvPr>
          <p:cNvSpPr/>
          <p:nvPr/>
        </p:nvSpPr>
        <p:spPr>
          <a:xfrm>
            <a:off x="1451579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Chandler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40DD39C-33FB-B14F-A2CD-D221EB8517CD}"/>
              </a:ext>
            </a:extLst>
          </p:cNvPr>
          <p:cNvSpPr/>
          <p:nvPr/>
        </p:nvSpPr>
        <p:spPr>
          <a:xfrm>
            <a:off x="2516560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Chandler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87AC540-1C51-6246-8548-0A79C5DBBAA1}"/>
              </a:ext>
            </a:extLst>
          </p:cNvPr>
          <p:cNvSpPr/>
          <p:nvPr/>
        </p:nvSpPr>
        <p:spPr>
          <a:xfrm>
            <a:off x="358154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Chandler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0EFAF2B-1F3B-6142-B1FC-ED49CE835BE4}"/>
              </a:ext>
            </a:extLst>
          </p:cNvPr>
          <p:cNvSpPr/>
          <p:nvPr/>
        </p:nvSpPr>
        <p:spPr>
          <a:xfrm>
            <a:off x="4605797" y="4224123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Chandler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8BBF37A-16B1-1F4B-B9F0-338FF59DFA06}"/>
              </a:ext>
            </a:extLst>
          </p:cNvPr>
          <p:cNvSpPr/>
          <p:nvPr/>
        </p:nvSpPr>
        <p:spPr>
          <a:xfrm>
            <a:off x="565179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Chandler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6B936A6-8998-3B4E-8E46-E09E45064436}"/>
              </a:ext>
            </a:extLst>
          </p:cNvPr>
          <p:cNvSpPr/>
          <p:nvPr/>
        </p:nvSpPr>
        <p:spPr>
          <a:xfrm>
            <a:off x="1092823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Chandler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EC19C02-31DD-7B41-89C1-0296CD1DE8C5}"/>
              </a:ext>
            </a:extLst>
          </p:cNvPr>
          <p:cNvSpPr/>
          <p:nvPr/>
        </p:nvSpPr>
        <p:spPr>
          <a:xfrm>
            <a:off x="6713275" y="3035926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Chandler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73E471F-807E-D543-A92E-68C7E8C9E1CC}"/>
              </a:ext>
            </a:extLst>
          </p:cNvPr>
          <p:cNvSpPr/>
          <p:nvPr/>
        </p:nvSpPr>
        <p:spPr>
          <a:xfrm>
            <a:off x="7767014" y="2444840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Chandler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A1FBEE3-E607-1C43-88CE-CE1F6D8534A5}"/>
              </a:ext>
            </a:extLst>
          </p:cNvPr>
          <p:cNvSpPr/>
          <p:nvPr/>
        </p:nvSpPr>
        <p:spPr>
          <a:xfrm>
            <a:off x="8820753" y="185175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Chandler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6F8A728-A47D-804D-B336-45698D819D97}"/>
              </a:ext>
            </a:extLst>
          </p:cNvPr>
          <p:cNvSpPr/>
          <p:nvPr/>
        </p:nvSpPr>
        <p:spPr>
          <a:xfrm>
            <a:off x="9874492" y="3036043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Chandler</a:t>
            </a:r>
          </a:p>
        </p:txBody>
      </p:sp>
    </p:spTree>
    <p:extLst>
      <p:ext uri="{BB962C8B-B14F-4D97-AF65-F5344CB8AC3E}">
        <p14:creationId xmlns:p14="http://schemas.microsoft.com/office/powerpoint/2010/main" val="723890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46D-A69B-6242-848A-E877E8EB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Ross – Less Focused on the Baby than Rachel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478FA7-3D2B-554F-8242-785EF1EA50EA}"/>
              </a:ext>
            </a:extLst>
          </p:cNvPr>
          <p:cNvSpPr/>
          <p:nvPr/>
        </p:nvSpPr>
        <p:spPr>
          <a:xfrm>
            <a:off x="1451579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98A69A-B403-E74D-B79E-9F2C9042C438}"/>
              </a:ext>
            </a:extLst>
          </p:cNvPr>
          <p:cNvSpPr/>
          <p:nvPr/>
        </p:nvSpPr>
        <p:spPr>
          <a:xfrm>
            <a:off x="2501632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TWO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79AD97-5F0F-4347-98DB-455C82899EC5}"/>
              </a:ext>
            </a:extLst>
          </p:cNvPr>
          <p:cNvSpPr/>
          <p:nvPr/>
        </p:nvSpPr>
        <p:spPr>
          <a:xfrm>
            <a:off x="3552057" y="54834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THREE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77C5FD-F2C9-2040-80F8-E2B16D00B891}"/>
              </a:ext>
            </a:extLst>
          </p:cNvPr>
          <p:cNvSpPr/>
          <p:nvPr/>
        </p:nvSpPr>
        <p:spPr>
          <a:xfrm>
            <a:off x="4605798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FOUR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B3D7E-20BF-AB48-B7D0-432B288EA709}"/>
              </a:ext>
            </a:extLst>
          </p:cNvPr>
          <p:cNvSpPr/>
          <p:nvPr/>
        </p:nvSpPr>
        <p:spPr>
          <a:xfrm>
            <a:off x="5659537" y="546719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FIVE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EF93DA-893D-FF41-9C58-96CEAB577CD4}"/>
              </a:ext>
            </a:extLst>
          </p:cNvPr>
          <p:cNvSpPr/>
          <p:nvPr/>
        </p:nvSpPr>
        <p:spPr>
          <a:xfrm>
            <a:off x="6713276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SIX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69A97F-6C63-2049-B831-BA375BEAAB00}"/>
              </a:ext>
            </a:extLst>
          </p:cNvPr>
          <p:cNvSpPr/>
          <p:nvPr/>
        </p:nvSpPr>
        <p:spPr>
          <a:xfrm>
            <a:off x="7767015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SEVEN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1A2BC2-3A82-A745-983A-645C0B34F76C}"/>
              </a:ext>
            </a:extLst>
          </p:cNvPr>
          <p:cNvSpPr/>
          <p:nvPr/>
        </p:nvSpPr>
        <p:spPr>
          <a:xfrm>
            <a:off x="8820754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EIGHT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323FA4-967B-9B43-8097-0FBB67C5AA54}"/>
              </a:ext>
            </a:extLst>
          </p:cNvPr>
          <p:cNvSpPr/>
          <p:nvPr/>
        </p:nvSpPr>
        <p:spPr>
          <a:xfrm>
            <a:off x="9874493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NINE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E30F6D-C1CA-1840-8AAC-4E2EB83F796E}"/>
              </a:ext>
            </a:extLst>
          </p:cNvPr>
          <p:cNvSpPr/>
          <p:nvPr/>
        </p:nvSpPr>
        <p:spPr>
          <a:xfrm>
            <a:off x="10928232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974EF3-B63B-EC4E-B41D-C828200EFAF3}"/>
              </a:ext>
            </a:extLst>
          </p:cNvPr>
          <p:cNvSpPr/>
          <p:nvPr/>
        </p:nvSpPr>
        <p:spPr>
          <a:xfrm>
            <a:off x="401340" y="18537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BABIES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99D8A3-F30A-B944-B9E3-4922069C4EE6}"/>
              </a:ext>
            </a:extLst>
          </p:cNvPr>
          <p:cNvSpPr/>
          <p:nvPr/>
        </p:nvSpPr>
        <p:spPr>
          <a:xfrm>
            <a:off x="401340" y="2444840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MARRIAGE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144B82-71B3-BF4C-94CA-523B964FB357}"/>
              </a:ext>
            </a:extLst>
          </p:cNvPr>
          <p:cNvSpPr/>
          <p:nvPr/>
        </p:nvSpPr>
        <p:spPr>
          <a:xfrm>
            <a:off x="401339" y="3035926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WORK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BEA1B2-3CD5-5643-913C-E70E97E98128}"/>
              </a:ext>
            </a:extLst>
          </p:cNvPr>
          <p:cNvSpPr/>
          <p:nvPr/>
        </p:nvSpPr>
        <p:spPr>
          <a:xfrm>
            <a:off x="401338" y="362701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PARTIES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60BA2D4-5AD5-634B-80EC-AC20820F5CC8}"/>
              </a:ext>
            </a:extLst>
          </p:cNvPr>
          <p:cNvSpPr/>
          <p:nvPr/>
        </p:nvSpPr>
        <p:spPr>
          <a:xfrm>
            <a:off x="401337" y="4218098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GAMES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7F8634-1237-2A4D-BDE5-EF9616EAE74C}"/>
              </a:ext>
            </a:extLst>
          </p:cNvPr>
          <p:cNvSpPr/>
          <p:nvPr/>
        </p:nvSpPr>
        <p:spPr>
          <a:xfrm>
            <a:off x="401336" y="480918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RELATION-SHIPS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CDB68D-D3B4-7C44-AF88-3C739B66BFB5}"/>
              </a:ext>
            </a:extLst>
          </p:cNvPr>
          <p:cNvSpPr/>
          <p:nvPr/>
        </p:nvSpPr>
        <p:spPr>
          <a:xfrm>
            <a:off x="1451578" y="185175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Ross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40DD39C-33FB-B14F-A2CD-D221EB8517CD}"/>
              </a:ext>
            </a:extLst>
          </p:cNvPr>
          <p:cNvSpPr/>
          <p:nvPr/>
        </p:nvSpPr>
        <p:spPr>
          <a:xfrm>
            <a:off x="2516560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Ross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87AC540-1C51-6246-8548-0A79C5DBBAA1}"/>
              </a:ext>
            </a:extLst>
          </p:cNvPr>
          <p:cNvSpPr/>
          <p:nvPr/>
        </p:nvSpPr>
        <p:spPr>
          <a:xfrm>
            <a:off x="358154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Ross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0EFAF2B-1F3B-6142-B1FC-ED49CE835BE4}"/>
              </a:ext>
            </a:extLst>
          </p:cNvPr>
          <p:cNvSpPr/>
          <p:nvPr/>
        </p:nvSpPr>
        <p:spPr>
          <a:xfrm>
            <a:off x="4616666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Ross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8BBF37A-16B1-1F4B-B9F0-338FF59DFA06}"/>
              </a:ext>
            </a:extLst>
          </p:cNvPr>
          <p:cNvSpPr/>
          <p:nvPr/>
        </p:nvSpPr>
        <p:spPr>
          <a:xfrm>
            <a:off x="565179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Ross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6B936A6-8998-3B4E-8E46-E09E45064436}"/>
              </a:ext>
            </a:extLst>
          </p:cNvPr>
          <p:cNvSpPr/>
          <p:nvPr/>
        </p:nvSpPr>
        <p:spPr>
          <a:xfrm>
            <a:off x="1092823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Ross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EC19C02-31DD-7B41-89C1-0296CD1DE8C5}"/>
              </a:ext>
            </a:extLst>
          </p:cNvPr>
          <p:cNvSpPr/>
          <p:nvPr/>
        </p:nvSpPr>
        <p:spPr>
          <a:xfrm>
            <a:off x="6686916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Ross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73E471F-807E-D543-A92E-68C7E8C9E1CC}"/>
              </a:ext>
            </a:extLst>
          </p:cNvPr>
          <p:cNvSpPr/>
          <p:nvPr/>
        </p:nvSpPr>
        <p:spPr>
          <a:xfrm>
            <a:off x="7767014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Ross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A1FBEE3-E607-1C43-88CE-CE1F6D8534A5}"/>
              </a:ext>
            </a:extLst>
          </p:cNvPr>
          <p:cNvSpPr/>
          <p:nvPr/>
        </p:nvSpPr>
        <p:spPr>
          <a:xfrm>
            <a:off x="8820753" y="185175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Ross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6F8A728-A47D-804D-B336-45698D819D97}"/>
              </a:ext>
            </a:extLst>
          </p:cNvPr>
          <p:cNvSpPr/>
          <p:nvPr/>
        </p:nvSpPr>
        <p:spPr>
          <a:xfrm>
            <a:off x="9874492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Ross</a:t>
            </a:r>
          </a:p>
        </p:txBody>
      </p:sp>
    </p:spTree>
    <p:extLst>
      <p:ext uri="{BB962C8B-B14F-4D97-AF65-F5344CB8AC3E}">
        <p14:creationId xmlns:p14="http://schemas.microsoft.com/office/powerpoint/2010/main" val="4292996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46D-A69B-6242-848A-E877E8EB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Joey – Work is a large part of his Character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478FA7-3D2B-554F-8242-785EF1EA50EA}"/>
              </a:ext>
            </a:extLst>
          </p:cNvPr>
          <p:cNvSpPr/>
          <p:nvPr/>
        </p:nvSpPr>
        <p:spPr>
          <a:xfrm>
            <a:off x="1451579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98A69A-B403-E74D-B79E-9F2C9042C438}"/>
              </a:ext>
            </a:extLst>
          </p:cNvPr>
          <p:cNvSpPr/>
          <p:nvPr/>
        </p:nvSpPr>
        <p:spPr>
          <a:xfrm>
            <a:off x="2501632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TWO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79AD97-5F0F-4347-98DB-455C82899EC5}"/>
              </a:ext>
            </a:extLst>
          </p:cNvPr>
          <p:cNvSpPr/>
          <p:nvPr/>
        </p:nvSpPr>
        <p:spPr>
          <a:xfrm>
            <a:off x="3552057" y="54834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THREE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77C5FD-F2C9-2040-80F8-E2B16D00B891}"/>
              </a:ext>
            </a:extLst>
          </p:cNvPr>
          <p:cNvSpPr/>
          <p:nvPr/>
        </p:nvSpPr>
        <p:spPr>
          <a:xfrm>
            <a:off x="4605798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FOUR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B3D7E-20BF-AB48-B7D0-432B288EA709}"/>
              </a:ext>
            </a:extLst>
          </p:cNvPr>
          <p:cNvSpPr/>
          <p:nvPr/>
        </p:nvSpPr>
        <p:spPr>
          <a:xfrm>
            <a:off x="5659537" y="546719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FIVE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EF93DA-893D-FF41-9C58-96CEAB577CD4}"/>
              </a:ext>
            </a:extLst>
          </p:cNvPr>
          <p:cNvSpPr/>
          <p:nvPr/>
        </p:nvSpPr>
        <p:spPr>
          <a:xfrm>
            <a:off x="6713276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SIX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69A97F-6C63-2049-B831-BA375BEAAB00}"/>
              </a:ext>
            </a:extLst>
          </p:cNvPr>
          <p:cNvSpPr/>
          <p:nvPr/>
        </p:nvSpPr>
        <p:spPr>
          <a:xfrm>
            <a:off x="7767015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SEVEN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1A2BC2-3A82-A745-983A-645C0B34F76C}"/>
              </a:ext>
            </a:extLst>
          </p:cNvPr>
          <p:cNvSpPr/>
          <p:nvPr/>
        </p:nvSpPr>
        <p:spPr>
          <a:xfrm>
            <a:off x="8820754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EIGHT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323FA4-967B-9B43-8097-0FBB67C5AA54}"/>
              </a:ext>
            </a:extLst>
          </p:cNvPr>
          <p:cNvSpPr/>
          <p:nvPr/>
        </p:nvSpPr>
        <p:spPr>
          <a:xfrm>
            <a:off x="9874493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NINE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E30F6D-C1CA-1840-8AAC-4E2EB83F796E}"/>
              </a:ext>
            </a:extLst>
          </p:cNvPr>
          <p:cNvSpPr/>
          <p:nvPr/>
        </p:nvSpPr>
        <p:spPr>
          <a:xfrm>
            <a:off x="10928232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974EF3-B63B-EC4E-B41D-C828200EFAF3}"/>
              </a:ext>
            </a:extLst>
          </p:cNvPr>
          <p:cNvSpPr/>
          <p:nvPr/>
        </p:nvSpPr>
        <p:spPr>
          <a:xfrm>
            <a:off x="401340" y="18537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BABIES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99D8A3-F30A-B944-B9E3-4922069C4EE6}"/>
              </a:ext>
            </a:extLst>
          </p:cNvPr>
          <p:cNvSpPr/>
          <p:nvPr/>
        </p:nvSpPr>
        <p:spPr>
          <a:xfrm>
            <a:off x="401340" y="2444840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MARRIAGE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144B82-71B3-BF4C-94CA-523B964FB357}"/>
              </a:ext>
            </a:extLst>
          </p:cNvPr>
          <p:cNvSpPr/>
          <p:nvPr/>
        </p:nvSpPr>
        <p:spPr>
          <a:xfrm>
            <a:off x="401339" y="3035926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WORK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BEA1B2-3CD5-5643-913C-E70E97E98128}"/>
              </a:ext>
            </a:extLst>
          </p:cNvPr>
          <p:cNvSpPr/>
          <p:nvPr/>
        </p:nvSpPr>
        <p:spPr>
          <a:xfrm>
            <a:off x="401338" y="362701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PARTIES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60BA2D4-5AD5-634B-80EC-AC20820F5CC8}"/>
              </a:ext>
            </a:extLst>
          </p:cNvPr>
          <p:cNvSpPr/>
          <p:nvPr/>
        </p:nvSpPr>
        <p:spPr>
          <a:xfrm>
            <a:off x="401337" y="4218098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GAMES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7F8634-1237-2A4D-BDE5-EF9616EAE74C}"/>
              </a:ext>
            </a:extLst>
          </p:cNvPr>
          <p:cNvSpPr/>
          <p:nvPr/>
        </p:nvSpPr>
        <p:spPr>
          <a:xfrm>
            <a:off x="401336" y="480918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RELATION-SHIPS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CDB68D-D3B4-7C44-AF88-3C739B66BFB5}"/>
              </a:ext>
            </a:extLst>
          </p:cNvPr>
          <p:cNvSpPr/>
          <p:nvPr/>
        </p:nvSpPr>
        <p:spPr>
          <a:xfrm>
            <a:off x="1451579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Joey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40DD39C-33FB-B14F-A2CD-D221EB8517CD}"/>
              </a:ext>
            </a:extLst>
          </p:cNvPr>
          <p:cNvSpPr/>
          <p:nvPr/>
        </p:nvSpPr>
        <p:spPr>
          <a:xfrm>
            <a:off x="2501631" y="3035926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Joey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87AC540-1C51-6246-8548-0A79C5DBBAA1}"/>
              </a:ext>
            </a:extLst>
          </p:cNvPr>
          <p:cNvSpPr/>
          <p:nvPr/>
        </p:nvSpPr>
        <p:spPr>
          <a:xfrm>
            <a:off x="3551685" y="3035926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Joey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0EFAF2B-1F3B-6142-B1FC-ED49CE835BE4}"/>
              </a:ext>
            </a:extLst>
          </p:cNvPr>
          <p:cNvSpPr/>
          <p:nvPr/>
        </p:nvSpPr>
        <p:spPr>
          <a:xfrm>
            <a:off x="4605798" y="421809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Joey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8BBF37A-16B1-1F4B-B9F0-338FF59DFA06}"/>
              </a:ext>
            </a:extLst>
          </p:cNvPr>
          <p:cNvSpPr/>
          <p:nvPr/>
        </p:nvSpPr>
        <p:spPr>
          <a:xfrm>
            <a:off x="565179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Joey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6B936A6-8998-3B4E-8E46-E09E45064436}"/>
              </a:ext>
            </a:extLst>
          </p:cNvPr>
          <p:cNvSpPr/>
          <p:nvPr/>
        </p:nvSpPr>
        <p:spPr>
          <a:xfrm>
            <a:off x="10928231" y="3035926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Joey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EC19C02-31DD-7B41-89C1-0296CD1DE8C5}"/>
              </a:ext>
            </a:extLst>
          </p:cNvPr>
          <p:cNvSpPr/>
          <p:nvPr/>
        </p:nvSpPr>
        <p:spPr>
          <a:xfrm>
            <a:off x="6701843" y="3035926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Joey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73E471F-807E-D543-A92E-68C7E8C9E1CC}"/>
              </a:ext>
            </a:extLst>
          </p:cNvPr>
          <p:cNvSpPr/>
          <p:nvPr/>
        </p:nvSpPr>
        <p:spPr>
          <a:xfrm>
            <a:off x="7767015" y="2444840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Joey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A1FBEE3-E607-1C43-88CE-CE1F6D8534A5}"/>
              </a:ext>
            </a:extLst>
          </p:cNvPr>
          <p:cNvSpPr/>
          <p:nvPr/>
        </p:nvSpPr>
        <p:spPr>
          <a:xfrm>
            <a:off x="8820754" y="185175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Joey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6F8A728-A47D-804D-B336-45698D819D97}"/>
              </a:ext>
            </a:extLst>
          </p:cNvPr>
          <p:cNvSpPr/>
          <p:nvPr/>
        </p:nvSpPr>
        <p:spPr>
          <a:xfrm>
            <a:off x="9882239" y="4797870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Joey</a:t>
            </a:r>
          </a:p>
        </p:txBody>
      </p:sp>
    </p:spTree>
    <p:extLst>
      <p:ext uri="{BB962C8B-B14F-4D97-AF65-F5344CB8AC3E}">
        <p14:creationId xmlns:p14="http://schemas.microsoft.com/office/powerpoint/2010/main" val="3731612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521E-3945-CD4F-8FAE-92B5E761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Episodes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2211-A49F-5D45-90AF-338E3F6CD8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9"/>
            <a:ext cx="4645152" cy="986322"/>
          </a:xfrm>
        </p:spPr>
        <p:txBody>
          <a:bodyPr/>
          <a:lstStyle/>
          <a:p>
            <a:r>
              <a:rPr lang="en-US" dirty="0"/>
              <a:t>My Favorite Episode:</a:t>
            </a:r>
          </a:p>
          <a:p>
            <a:pPr lvl="1"/>
            <a:r>
              <a:rPr lang="en-US" dirty="0"/>
              <a:t>The One With All the Kissing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19087-AE0A-CB46-AA0F-AA35E01E7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979858"/>
          </a:xfrm>
        </p:spPr>
        <p:txBody>
          <a:bodyPr/>
          <a:lstStyle/>
          <a:p>
            <a:r>
              <a:rPr lang="en-US" dirty="0"/>
              <a:t>Second Favorite Episode:</a:t>
            </a:r>
          </a:p>
          <a:p>
            <a:pPr lvl="1"/>
            <a:r>
              <a:rPr lang="en-US" dirty="0"/>
              <a:t>The One Where Everybody Finds Out</a:t>
            </a:r>
          </a:p>
        </p:txBody>
      </p:sp>
    </p:spTree>
    <p:extLst>
      <p:ext uri="{BB962C8B-B14F-4D97-AF65-F5344CB8AC3E}">
        <p14:creationId xmlns:p14="http://schemas.microsoft.com/office/powerpoint/2010/main" val="26430238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521E-3945-CD4F-8FAE-92B5E7616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Favorite Episodes: 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B12211-A49F-5D45-90AF-338E3F6CD84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My Favorite Episode:</a:t>
            </a:r>
          </a:p>
          <a:p>
            <a:pPr lvl="1"/>
            <a:r>
              <a:rPr lang="en-US" dirty="0"/>
              <a:t>The One With All the Kissing</a:t>
            </a:r>
          </a:p>
          <a:p>
            <a:r>
              <a:rPr lang="en-US" dirty="0"/>
              <a:t>Top 3 Recommendations: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One After Ross Says Rachel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One with the Vows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One with all the Cheesecake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19087-AE0A-CB46-AA0F-AA35E01E732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Second Favorite Episode:</a:t>
            </a:r>
          </a:p>
          <a:p>
            <a:pPr lvl="1"/>
            <a:r>
              <a:rPr lang="en-US" dirty="0"/>
              <a:t>The One Where Everybody Finds Out</a:t>
            </a:r>
          </a:p>
          <a:p>
            <a:r>
              <a:rPr lang="en-US" dirty="0"/>
              <a:t>Top 3 Recommendations: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One with the East German Laundry Detergent 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One Where Ross Finds Out</a:t>
            </a:r>
          </a:p>
          <a:p>
            <a:pPr marL="800100" lvl="1" indent="-342900">
              <a:buFont typeface="+mj-lt"/>
              <a:buAutoNum type="arabicPeriod"/>
            </a:pPr>
            <a:r>
              <a:rPr lang="en-US" dirty="0"/>
              <a:t>The One with the Proposal</a:t>
            </a:r>
          </a:p>
        </p:txBody>
      </p:sp>
    </p:spTree>
    <p:extLst>
      <p:ext uri="{BB962C8B-B14F-4D97-AF65-F5344CB8AC3E}">
        <p14:creationId xmlns:p14="http://schemas.microsoft.com/office/powerpoint/2010/main" val="39069735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A4519-D3F5-9549-A950-9B25716F60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E9C1B5-6374-9D44-A92B-F960A6082F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Improve Recommender</a:t>
            </a:r>
          </a:p>
          <a:p>
            <a:r>
              <a:rPr lang="en-US" sz="2400" dirty="0"/>
              <a:t>Dig deeper into each character by episode</a:t>
            </a:r>
          </a:p>
          <a:p>
            <a:r>
              <a:rPr lang="en-US" sz="2400" dirty="0"/>
              <a:t>Use supervised learning techniques to make predictions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3954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3873E8-00C7-EC49-AE76-5B2F9A9FB32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33169651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F1C334-A81B-6A43-A7CD-7D1B0C078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A3D57B-A6EB-474C-8661-C599516FEA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Top words in topics</a:t>
            </a:r>
          </a:p>
          <a:p>
            <a:r>
              <a:rPr lang="en-US" dirty="0"/>
              <a:t>Inertia graph</a:t>
            </a:r>
          </a:p>
          <a:p>
            <a:r>
              <a:rPr lang="en-US" dirty="0"/>
              <a:t>Two Dimensional PCA Clusters</a:t>
            </a:r>
          </a:p>
          <a:p>
            <a:r>
              <a:rPr lang="en-US" dirty="0"/>
              <a:t>Word Clouds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4375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20432-30BB-7B48-BB7F-D32D76E81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9F04D-18CB-C148-BC89-ECAA3FA98C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Looking to Gain Insight on:</a:t>
            </a:r>
          </a:p>
          <a:p>
            <a:pPr lvl="1"/>
            <a:r>
              <a:rPr lang="en-US" sz="2200" dirty="0"/>
              <a:t>Important themes</a:t>
            </a:r>
          </a:p>
          <a:p>
            <a:pPr lvl="1"/>
            <a:r>
              <a:rPr lang="en-US" sz="2200" dirty="0"/>
              <a:t>Character Evolution</a:t>
            </a:r>
          </a:p>
          <a:p>
            <a:pPr lvl="1"/>
            <a:r>
              <a:rPr lang="en-US" sz="2200" dirty="0"/>
              <a:t>Character Importance</a:t>
            </a:r>
          </a:p>
          <a:p>
            <a:pPr lvl="1"/>
            <a:r>
              <a:rPr lang="en-US" sz="2200" dirty="0"/>
              <a:t>Episode Similarities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31866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92698-9D84-CE49-85B2-354A04D8AB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C7DC0-B64D-E446-A1AD-721C83B2DB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406333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Topic 0: guy, date, night, woman, someone, phone, friend, love, wait, honey </a:t>
            </a:r>
          </a:p>
          <a:p>
            <a:r>
              <a:rPr lang="en-US" dirty="0"/>
              <a:t>Topic 1: baby, babies, baby baby, father, hospital, push, sex, room, honey, name </a:t>
            </a:r>
          </a:p>
          <a:p>
            <a:r>
              <a:rPr lang="en-US" dirty="0"/>
              <a:t>Topic 2: wedding, dress, parents, bride, picture, toast, money, night, love, groom </a:t>
            </a:r>
          </a:p>
          <a:p>
            <a:r>
              <a:rPr lang="en-US" dirty="0"/>
              <a:t>Topic 3: mom, dad, parents, mother, mom dad, guy, father, dad dad, school, day </a:t>
            </a:r>
          </a:p>
          <a:p>
            <a:r>
              <a:rPr lang="en-US" dirty="0"/>
              <a:t>Topic 4: party, birthday, bachelor, bachelor party, stripper, cake, book, parties, number, thanks </a:t>
            </a:r>
          </a:p>
          <a:p>
            <a:r>
              <a:rPr lang="en-US" dirty="0"/>
              <a:t>Topic 5: job, house, money, audition, office, guy, interview, joke, name, part </a:t>
            </a:r>
          </a:p>
          <a:p>
            <a:r>
              <a:rPr lang="en-US" dirty="0"/>
              <a:t>Topic 6: </a:t>
            </a:r>
            <a:r>
              <a:rPr lang="en-US" dirty="0" err="1"/>
              <a:t>christmas</a:t>
            </a:r>
            <a:r>
              <a:rPr lang="en-US" dirty="0"/>
              <a:t>, presents, </a:t>
            </a:r>
            <a:r>
              <a:rPr lang="en-US" dirty="0" err="1"/>
              <a:t>santa</a:t>
            </a:r>
            <a:r>
              <a:rPr lang="en-US" dirty="0"/>
              <a:t>, year, merry, </a:t>
            </a:r>
            <a:r>
              <a:rPr lang="en-US" dirty="0" err="1"/>
              <a:t>hanukkaah</a:t>
            </a:r>
            <a:r>
              <a:rPr lang="en-US" dirty="0"/>
              <a:t>, holiday, cookies, boxes, tree </a:t>
            </a:r>
          </a:p>
          <a:p>
            <a:r>
              <a:rPr lang="en-US" dirty="0"/>
              <a:t>Topic 7: game, tickets, </a:t>
            </a:r>
            <a:r>
              <a:rPr lang="en-US" dirty="0" err="1"/>
              <a:t>knicks</a:t>
            </a:r>
            <a:r>
              <a:rPr lang="en-US" dirty="0"/>
              <a:t>, play, money, poker, ticket, cups, game game, card</a:t>
            </a:r>
          </a:p>
        </p:txBody>
      </p:sp>
    </p:spTree>
    <p:extLst>
      <p:ext uri="{BB962C8B-B14F-4D97-AF65-F5344CB8AC3E}">
        <p14:creationId xmlns:p14="http://schemas.microsoft.com/office/powerpoint/2010/main" val="36563245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2C2CA0-CFC5-AC4E-9A70-C80635D83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Inertia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668F4-2C18-FF40-B74F-4491EEB84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08200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981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4DAE-C63D-7A4D-AECF-924B980C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Clusters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C19D33A-4D96-344B-9215-2C3E42F2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3"/>
            <a:ext cx="4640127" cy="37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417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4DAE-C63D-7A4D-AECF-924B980C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Clusters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B9439B-43E9-EA41-B461-4687C010BC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15732"/>
            <a:ext cx="4640128" cy="37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184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4DAE-C63D-7A4D-AECF-924B980CCA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- Clusters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EB9439B-43E9-EA41-B461-4687C010BC2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1451579" y="2015732"/>
            <a:ext cx="4640128" cy="371210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9720BB4-3AF3-5A40-903C-70D7D9DA1A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727" y="2015732"/>
            <a:ext cx="4640127" cy="3712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9513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4DAEA-D706-A048-AD31-4A75DA2B8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- Relationships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B76B9F-9CC2-9B49-8233-0CB2DE6440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8257" y="2040022"/>
            <a:ext cx="4589918" cy="4589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5655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64578-0FC5-894D-B9AB-244723705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- Work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B9BD1B-8444-D54A-82F8-4537D23EB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225" y="2023533"/>
            <a:ext cx="4597982" cy="4597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696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5591D-BFB7-A444-BFB7-649F2DD5B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- weddings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B79546F-137C-CC40-9894-F7B7E2E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116" y="2006600"/>
            <a:ext cx="46482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9224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93B2-6526-0D44-8C95-A0E4B7F2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- babies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F58861-3FAF-4D42-8465-2DF3A017D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6" y="2023533"/>
            <a:ext cx="4597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410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93B2-6526-0D44-8C95-A0E4B7F2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- games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22EF9-9921-3746-98AB-6E7DF3073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182" y="1989666"/>
            <a:ext cx="4682067" cy="46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32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DFC11A-859D-8743-8E5E-69DCF1C15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C55C52-34F8-B343-A367-503CFCDE0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384" y="5305029"/>
            <a:ext cx="3903928" cy="646588"/>
          </a:xfrm>
          <a:prstGeom prst="rect">
            <a:avLst/>
          </a:prstGeom>
        </p:spPr>
      </p:pic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D93C928A-7635-6C41-BC86-49B5C8D53B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400" dirty="0"/>
              <a:t>Data</a:t>
            </a:r>
          </a:p>
          <a:p>
            <a:pPr lvl="1"/>
            <a:r>
              <a:rPr lang="en-US" sz="2200" dirty="0"/>
              <a:t>Friends Transcripts </a:t>
            </a:r>
          </a:p>
          <a:p>
            <a:r>
              <a:rPr lang="en-US" sz="2400" dirty="0"/>
              <a:t>Models</a:t>
            </a:r>
          </a:p>
          <a:p>
            <a:pPr lvl="1"/>
            <a:r>
              <a:rPr lang="en-US" sz="2200" dirty="0"/>
              <a:t>NLP and Topic Modeling</a:t>
            </a:r>
          </a:p>
          <a:p>
            <a:pPr lvl="1"/>
            <a:r>
              <a:rPr lang="en-US" sz="2200" dirty="0"/>
              <a:t>Clustering and PCA</a:t>
            </a:r>
          </a:p>
          <a:p>
            <a:r>
              <a:rPr lang="en-US" sz="2400" dirty="0"/>
              <a:t>Applications</a:t>
            </a:r>
          </a:p>
          <a:p>
            <a:pPr lvl="1"/>
            <a:r>
              <a:rPr lang="en-US" sz="2200" dirty="0"/>
              <a:t>Cosine Similarity Recommendations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1BA66AF-A4B7-284A-A290-85F2FA3AA7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3982" y="4596205"/>
            <a:ext cx="2523067" cy="1355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592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93B2-6526-0D44-8C95-A0E4B7F2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- Parties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BE72AD-E603-B24C-9A92-9FF033763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582" y="2040465"/>
            <a:ext cx="4631267" cy="4631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2394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093B2-6526-0D44-8C95-A0E4B7F233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Word cloud – Holidays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154E70-E35F-4C44-80E8-168E8A0A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4516" y="2023533"/>
            <a:ext cx="4597400" cy="459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3233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C36D-D1F3-E84D-BEB0-1D2719FC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D8F19-B243-814B-A9B2-51721AF46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8512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dirty="0"/>
              <a:t>Topics</a:t>
            </a:r>
          </a:p>
          <a:p>
            <a:r>
              <a:rPr lang="en-US" sz="2600" dirty="0"/>
              <a:t>Relationships</a:t>
            </a:r>
          </a:p>
          <a:p>
            <a:r>
              <a:rPr lang="en-US" sz="2600" dirty="0"/>
              <a:t>Babies</a:t>
            </a:r>
          </a:p>
          <a:p>
            <a:r>
              <a:rPr lang="en-US" sz="2600" dirty="0"/>
              <a:t>Weddings</a:t>
            </a:r>
          </a:p>
          <a:p>
            <a:r>
              <a:rPr lang="en-US" sz="2600" dirty="0"/>
              <a:t>Family/Parents</a:t>
            </a:r>
          </a:p>
          <a:p>
            <a:r>
              <a:rPr lang="en-US" sz="2600" dirty="0"/>
              <a:t>Parties</a:t>
            </a:r>
          </a:p>
          <a:p>
            <a:r>
              <a:rPr lang="en-US" sz="2600" dirty="0"/>
              <a:t>Work</a:t>
            </a:r>
          </a:p>
          <a:p>
            <a:r>
              <a:rPr lang="en-US" sz="2600" dirty="0"/>
              <a:t>Holidays</a:t>
            </a:r>
          </a:p>
          <a:p>
            <a:r>
              <a:rPr lang="en-US" sz="2600" dirty="0"/>
              <a:t>Games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634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C36D-D1F3-E84D-BEB0-1D2719FC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               Clusters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D8F19-B243-814B-A9B2-51721AF46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8512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dirty="0"/>
              <a:t>Topics</a:t>
            </a:r>
          </a:p>
          <a:p>
            <a:r>
              <a:rPr lang="en-US" sz="2600" dirty="0"/>
              <a:t>Relationships</a:t>
            </a:r>
          </a:p>
          <a:p>
            <a:r>
              <a:rPr lang="en-US" sz="2600" dirty="0"/>
              <a:t>Babies</a:t>
            </a:r>
          </a:p>
          <a:p>
            <a:r>
              <a:rPr lang="en-US" sz="2600" dirty="0"/>
              <a:t>Weddings</a:t>
            </a:r>
          </a:p>
          <a:p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Family/Parents</a:t>
            </a:r>
          </a:p>
          <a:p>
            <a:r>
              <a:rPr lang="en-US" sz="2600" dirty="0"/>
              <a:t>Parties</a:t>
            </a:r>
          </a:p>
          <a:p>
            <a:r>
              <a:rPr lang="en-US" sz="2600" dirty="0"/>
              <a:t>Work</a:t>
            </a:r>
          </a:p>
          <a:p>
            <a:r>
              <a:rPr lang="en-US" sz="2600" dirty="0"/>
              <a:t>Holidays</a:t>
            </a:r>
          </a:p>
          <a:p>
            <a:r>
              <a:rPr lang="en-US" sz="2600" dirty="0"/>
              <a:t>Games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DE71E-BEE3-144C-B822-7B910BBF4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786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dirty="0"/>
              <a:t>Clusters</a:t>
            </a:r>
          </a:p>
          <a:p>
            <a:r>
              <a:rPr lang="en-US" sz="2600" dirty="0"/>
              <a:t>Relationships (109)</a:t>
            </a:r>
          </a:p>
          <a:p>
            <a:r>
              <a:rPr lang="en-US" sz="2600" dirty="0"/>
              <a:t>Work (34)</a:t>
            </a:r>
          </a:p>
          <a:p>
            <a:r>
              <a:rPr lang="en-US" sz="2600" dirty="0"/>
              <a:t>Babies (25)</a:t>
            </a:r>
          </a:p>
          <a:p>
            <a:r>
              <a:rPr lang="en-US" sz="2600" dirty="0"/>
              <a:t>Games (22)</a:t>
            </a:r>
          </a:p>
          <a:p>
            <a:r>
              <a:rPr lang="en-US" sz="2600" dirty="0"/>
              <a:t>Weddings (20)</a:t>
            </a:r>
          </a:p>
          <a:p>
            <a:r>
              <a:rPr lang="en-US" sz="2600" dirty="0"/>
              <a:t>Parties (17)</a:t>
            </a:r>
          </a:p>
          <a:p>
            <a:r>
              <a:rPr lang="en-US" sz="2600" dirty="0"/>
              <a:t>Holidays (7)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519095-B10F-DC43-A249-D2E48660178D}"/>
              </a:ext>
            </a:extLst>
          </p:cNvPr>
          <p:cNvCxnSpPr/>
          <p:nvPr/>
        </p:nvCxnSpPr>
        <p:spPr>
          <a:xfrm>
            <a:off x="3234267" y="2777067"/>
            <a:ext cx="3179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EA15C0-893D-0447-8BFB-FCF61FB3688A}"/>
              </a:ext>
            </a:extLst>
          </p:cNvPr>
          <p:cNvCxnSpPr/>
          <p:nvPr/>
        </p:nvCxnSpPr>
        <p:spPr>
          <a:xfrm>
            <a:off x="2590800" y="3217333"/>
            <a:ext cx="3822971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78EECF-EEA7-E245-BD9E-17D3C7099140}"/>
              </a:ext>
            </a:extLst>
          </p:cNvPr>
          <p:cNvCxnSpPr/>
          <p:nvPr/>
        </p:nvCxnSpPr>
        <p:spPr>
          <a:xfrm>
            <a:off x="2878667" y="3689941"/>
            <a:ext cx="3535104" cy="78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59B155-AB6E-974C-A601-04072A93341A}"/>
              </a:ext>
            </a:extLst>
          </p:cNvPr>
          <p:cNvCxnSpPr/>
          <p:nvPr/>
        </p:nvCxnSpPr>
        <p:spPr>
          <a:xfrm>
            <a:off x="2590800" y="4487333"/>
            <a:ext cx="3822971" cy="474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E5888C-8FD9-F446-98D4-4BFFE6FF0D23}"/>
              </a:ext>
            </a:extLst>
          </p:cNvPr>
          <p:cNvCxnSpPr/>
          <p:nvPr/>
        </p:nvCxnSpPr>
        <p:spPr>
          <a:xfrm flipV="1">
            <a:off x="2590800" y="3217333"/>
            <a:ext cx="3822971" cy="1612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D33F79-2D05-2C4F-90D7-0C4DEA60A7E9}"/>
              </a:ext>
            </a:extLst>
          </p:cNvPr>
          <p:cNvCxnSpPr>
            <a:cxnSpLocks/>
          </p:cNvCxnSpPr>
          <p:nvPr/>
        </p:nvCxnSpPr>
        <p:spPr>
          <a:xfrm>
            <a:off x="2878667" y="5367867"/>
            <a:ext cx="3535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D7299C-7B67-D941-A62F-36ACE1B3820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590800" y="4056671"/>
            <a:ext cx="3822971" cy="178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3">
            <a:extLst>
              <a:ext uri="{FF2B5EF4-FFF2-40B4-BE49-F238E27FC236}">
                <a16:creationId xmlns:a16="http://schemas.microsoft.com/office/drawing/2014/main" id="{487DC4EA-7CC9-9041-803F-B81E788BA54E}"/>
              </a:ext>
            </a:extLst>
          </p:cNvPr>
          <p:cNvSpPr/>
          <p:nvPr/>
        </p:nvSpPr>
        <p:spPr>
          <a:xfrm>
            <a:off x="3160307" y="804889"/>
            <a:ext cx="1219200" cy="448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983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66C36D-D1F3-E84D-BEB0-1D2719FC1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Topics                Clusters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D8F19-B243-814B-A9B2-51721AF4656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4085122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dirty="0"/>
              <a:t>Topics</a:t>
            </a:r>
          </a:p>
          <a:p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Relationships</a:t>
            </a:r>
          </a:p>
          <a:p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Babies</a:t>
            </a:r>
          </a:p>
          <a:p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Weddings</a:t>
            </a:r>
          </a:p>
          <a:p>
            <a:r>
              <a:rPr lang="en-US" sz="2600" dirty="0"/>
              <a:t>Family/Parents</a:t>
            </a:r>
          </a:p>
          <a:p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Parties</a:t>
            </a:r>
          </a:p>
          <a:p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Work</a:t>
            </a:r>
          </a:p>
          <a:p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Holidays</a:t>
            </a:r>
          </a:p>
          <a:p>
            <a:r>
              <a:rPr lang="en-US" sz="2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Games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9DE71E-BEE3-144C-B822-7B910BBF4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3771" y="2017342"/>
            <a:ext cx="4645152" cy="4078657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sz="3600" dirty="0"/>
              <a:t>Clusters</a:t>
            </a:r>
          </a:p>
          <a:p>
            <a:r>
              <a:rPr lang="en-US" sz="2600" dirty="0"/>
              <a:t>Relationships (109)</a:t>
            </a:r>
          </a:p>
          <a:p>
            <a:r>
              <a:rPr lang="en-US" sz="2600" dirty="0"/>
              <a:t>Work (34)</a:t>
            </a:r>
          </a:p>
          <a:p>
            <a:r>
              <a:rPr lang="en-US" sz="2600" dirty="0"/>
              <a:t>Babies (25)</a:t>
            </a:r>
          </a:p>
          <a:p>
            <a:r>
              <a:rPr lang="en-US" sz="2600" dirty="0"/>
              <a:t>Games (22)</a:t>
            </a:r>
          </a:p>
          <a:p>
            <a:r>
              <a:rPr lang="en-US" sz="2600" dirty="0"/>
              <a:t>Weddings (20)</a:t>
            </a:r>
          </a:p>
          <a:p>
            <a:r>
              <a:rPr lang="en-US" sz="2600" dirty="0"/>
              <a:t>Parties (17)</a:t>
            </a:r>
          </a:p>
          <a:p>
            <a:r>
              <a:rPr lang="en-US" sz="2600" dirty="0"/>
              <a:t>Holidays (7)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8519095-B10F-DC43-A249-D2E48660178D}"/>
              </a:ext>
            </a:extLst>
          </p:cNvPr>
          <p:cNvCxnSpPr/>
          <p:nvPr/>
        </p:nvCxnSpPr>
        <p:spPr>
          <a:xfrm>
            <a:off x="3234267" y="2777067"/>
            <a:ext cx="31795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8EA15C0-893D-0447-8BFB-FCF61FB3688A}"/>
              </a:ext>
            </a:extLst>
          </p:cNvPr>
          <p:cNvCxnSpPr/>
          <p:nvPr/>
        </p:nvCxnSpPr>
        <p:spPr>
          <a:xfrm>
            <a:off x="2590800" y="3217333"/>
            <a:ext cx="3822971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3C78EECF-EEA7-E245-BD9E-17D3C7099140}"/>
              </a:ext>
            </a:extLst>
          </p:cNvPr>
          <p:cNvCxnSpPr/>
          <p:nvPr/>
        </p:nvCxnSpPr>
        <p:spPr>
          <a:xfrm>
            <a:off x="2878667" y="3689941"/>
            <a:ext cx="3535104" cy="780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59B155-AB6E-974C-A601-04072A93341A}"/>
              </a:ext>
            </a:extLst>
          </p:cNvPr>
          <p:cNvCxnSpPr/>
          <p:nvPr/>
        </p:nvCxnSpPr>
        <p:spPr>
          <a:xfrm>
            <a:off x="2590800" y="4487333"/>
            <a:ext cx="3822971" cy="4741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64E5888C-8FD9-F446-98D4-4BFFE6FF0D23}"/>
              </a:ext>
            </a:extLst>
          </p:cNvPr>
          <p:cNvCxnSpPr/>
          <p:nvPr/>
        </p:nvCxnSpPr>
        <p:spPr>
          <a:xfrm flipV="1">
            <a:off x="2590800" y="3217333"/>
            <a:ext cx="3822971" cy="1612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CD33F79-2D05-2C4F-90D7-0C4DEA60A7E9}"/>
              </a:ext>
            </a:extLst>
          </p:cNvPr>
          <p:cNvCxnSpPr>
            <a:cxnSpLocks/>
          </p:cNvCxnSpPr>
          <p:nvPr/>
        </p:nvCxnSpPr>
        <p:spPr>
          <a:xfrm>
            <a:off x="2878667" y="5367867"/>
            <a:ext cx="35351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FD7299C-7B67-D941-A62F-36ACE1B38203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2590800" y="4056671"/>
            <a:ext cx="3822971" cy="17853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3">
            <a:extLst>
              <a:ext uri="{FF2B5EF4-FFF2-40B4-BE49-F238E27FC236}">
                <a16:creationId xmlns:a16="http://schemas.microsoft.com/office/drawing/2014/main" id="{487DC4EA-7CC9-9041-803F-B81E788BA54E}"/>
              </a:ext>
            </a:extLst>
          </p:cNvPr>
          <p:cNvSpPr/>
          <p:nvPr/>
        </p:nvSpPr>
        <p:spPr>
          <a:xfrm>
            <a:off x="3160307" y="804889"/>
            <a:ext cx="1219200" cy="4481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4C6E5D9-CC00-9F4E-B295-FBDF56E95B7D}"/>
              </a:ext>
            </a:extLst>
          </p:cNvPr>
          <p:cNvCxnSpPr>
            <a:cxnSpLocks/>
          </p:cNvCxnSpPr>
          <p:nvPr/>
        </p:nvCxnSpPr>
        <p:spPr>
          <a:xfrm flipV="1">
            <a:off x="3674533" y="2777067"/>
            <a:ext cx="2739238" cy="1279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9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15487-FBB2-9B43-A974-8FD7BF3E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PCA Cluster  Visualization</a:t>
            </a:r>
          </a:p>
        </p:txBody>
      </p:sp>
      <p:pic>
        <p:nvPicPr>
          <p:cNvPr id="3" name="Screen Recording 2020-08-21 at 7.59.01 AM.mov">
            <a:hlinkClick r:id="" action="ppaction://media"/>
            <a:extLst>
              <a:ext uri="{FF2B5EF4-FFF2-40B4-BE49-F238E27FC236}">
                <a16:creationId xmlns:a16="http://schemas.microsoft.com/office/drawing/2014/main" id="{F4D6476D-075B-E34C-9A10-7BD4329453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1081825" y="1953302"/>
            <a:ext cx="9423042" cy="450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53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8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46D-A69B-6242-848A-E877E8EB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Clusters BY Season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478FA7-3D2B-554F-8242-785EF1EA50EA}"/>
              </a:ext>
            </a:extLst>
          </p:cNvPr>
          <p:cNvSpPr/>
          <p:nvPr/>
        </p:nvSpPr>
        <p:spPr>
          <a:xfrm>
            <a:off x="1451579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98A69A-B403-E74D-B79E-9F2C9042C438}"/>
              </a:ext>
            </a:extLst>
          </p:cNvPr>
          <p:cNvSpPr/>
          <p:nvPr/>
        </p:nvSpPr>
        <p:spPr>
          <a:xfrm>
            <a:off x="2501632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TWO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79AD97-5F0F-4347-98DB-455C82899EC5}"/>
              </a:ext>
            </a:extLst>
          </p:cNvPr>
          <p:cNvSpPr/>
          <p:nvPr/>
        </p:nvSpPr>
        <p:spPr>
          <a:xfrm>
            <a:off x="3552057" y="54834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THREE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77C5FD-F2C9-2040-80F8-E2B16D00B891}"/>
              </a:ext>
            </a:extLst>
          </p:cNvPr>
          <p:cNvSpPr/>
          <p:nvPr/>
        </p:nvSpPr>
        <p:spPr>
          <a:xfrm>
            <a:off x="4605798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FOUR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B3D7E-20BF-AB48-B7D0-432B288EA709}"/>
              </a:ext>
            </a:extLst>
          </p:cNvPr>
          <p:cNvSpPr/>
          <p:nvPr/>
        </p:nvSpPr>
        <p:spPr>
          <a:xfrm>
            <a:off x="5659537" y="546719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FIVE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EF93DA-893D-FF41-9C58-96CEAB577CD4}"/>
              </a:ext>
            </a:extLst>
          </p:cNvPr>
          <p:cNvSpPr/>
          <p:nvPr/>
        </p:nvSpPr>
        <p:spPr>
          <a:xfrm>
            <a:off x="6713276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SIX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69A97F-6C63-2049-B831-BA375BEAAB00}"/>
              </a:ext>
            </a:extLst>
          </p:cNvPr>
          <p:cNvSpPr/>
          <p:nvPr/>
        </p:nvSpPr>
        <p:spPr>
          <a:xfrm>
            <a:off x="7767015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SEVEN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1A2BC2-3A82-A745-983A-645C0B34F76C}"/>
              </a:ext>
            </a:extLst>
          </p:cNvPr>
          <p:cNvSpPr/>
          <p:nvPr/>
        </p:nvSpPr>
        <p:spPr>
          <a:xfrm>
            <a:off x="8820754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EIGHT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323FA4-967B-9B43-8097-0FBB67C5AA54}"/>
              </a:ext>
            </a:extLst>
          </p:cNvPr>
          <p:cNvSpPr/>
          <p:nvPr/>
        </p:nvSpPr>
        <p:spPr>
          <a:xfrm>
            <a:off x="9874493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NINE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E30F6D-C1CA-1840-8AAC-4E2EB83F796E}"/>
              </a:ext>
            </a:extLst>
          </p:cNvPr>
          <p:cNvSpPr/>
          <p:nvPr/>
        </p:nvSpPr>
        <p:spPr>
          <a:xfrm>
            <a:off x="10928232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974EF3-B63B-EC4E-B41D-C828200EFAF3}"/>
              </a:ext>
            </a:extLst>
          </p:cNvPr>
          <p:cNvSpPr/>
          <p:nvPr/>
        </p:nvSpPr>
        <p:spPr>
          <a:xfrm>
            <a:off x="401340" y="1853754"/>
            <a:ext cx="875763" cy="386366"/>
          </a:xfrm>
          <a:prstGeom prst="round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BABIES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99D8A3-F30A-B944-B9E3-4922069C4EE6}"/>
              </a:ext>
            </a:extLst>
          </p:cNvPr>
          <p:cNvSpPr/>
          <p:nvPr/>
        </p:nvSpPr>
        <p:spPr>
          <a:xfrm>
            <a:off x="401340" y="2444840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MARRIAGE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144B82-71B3-BF4C-94CA-523B964FB357}"/>
              </a:ext>
            </a:extLst>
          </p:cNvPr>
          <p:cNvSpPr/>
          <p:nvPr/>
        </p:nvSpPr>
        <p:spPr>
          <a:xfrm>
            <a:off x="401339" y="3035926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WORK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BEA1B2-3CD5-5643-913C-E70E97E98128}"/>
              </a:ext>
            </a:extLst>
          </p:cNvPr>
          <p:cNvSpPr/>
          <p:nvPr/>
        </p:nvSpPr>
        <p:spPr>
          <a:xfrm>
            <a:off x="401338" y="362701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PARTIES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60BA2D4-5AD5-634B-80EC-AC20820F5CC8}"/>
              </a:ext>
            </a:extLst>
          </p:cNvPr>
          <p:cNvSpPr/>
          <p:nvPr/>
        </p:nvSpPr>
        <p:spPr>
          <a:xfrm>
            <a:off x="401337" y="4218098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GAMES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7F8634-1237-2A4D-BDE5-EF9616EAE74C}"/>
              </a:ext>
            </a:extLst>
          </p:cNvPr>
          <p:cNvSpPr/>
          <p:nvPr/>
        </p:nvSpPr>
        <p:spPr>
          <a:xfrm>
            <a:off x="401336" y="4809184"/>
            <a:ext cx="875763" cy="386366"/>
          </a:xfrm>
          <a:prstGeom prst="roundRect">
            <a:avLst/>
          </a:prstGeom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RELATION-SHIPS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CDB68D-D3B4-7C44-AF88-3C739B66BFB5}"/>
              </a:ext>
            </a:extLst>
          </p:cNvPr>
          <p:cNvSpPr/>
          <p:nvPr/>
        </p:nvSpPr>
        <p:spPr>
          <a:xfrm>
            <a:off x="1451579" y="4809184"/>
            <a:ext cx="875763" cy="38636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SHOW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40DD39C-33FB-B14F-A2CD-D221EB8517CD}"/>
              </a:ext>
            </a:extLst>
          </p:cNvPr>
          <p:cNvSpPr/>
          <p:nvPr/>
        </p:nvSpPr>
        <p:spPr>
          <a:xfrm>
            <a:off x="2501442" y="4809184"/>
            <a:ext cx="875763" cy="38636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SHOW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87AC540-1C51-6246-8548-0A79C5DBBAA1}"/>
              </a:ext>
            </a:extLst>
          </p:cNvPr>
          <p:cNvSpPr/>
          <p:nvPr/>
        </p:nvSpPr>
        <p:spPr>
          <a:xfrm>
            <a:off x="3551305" y="4809301"/>
            <a:ext cx="875763" cy="38636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SHOW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0EFAF2B-1F3B-6142-B1FC-ED49CE835BE4}"/>
              </a:ext>
            </a:extLst>
          </p:cNvPr>
          <p:cNvSpPr/>
          <p:nvPr/>
        </p:nvSpPr>
        <p:spPr>
          <a:xfrm>
            <a:off x="4605798" y="4218098"/>
            <a:ext cx="875763" cy="38636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8BBF37A-16B1-1F4B-B9F0-338FF59DFA06}"/>
              </a:ext>
            </a:extLst>
          </p:cNvPr>
          <p:cNvSpPr/>
          <p:nvPr/>
        </p:nvSpPr>
        <p:spPr>
          <a:xfrm>
            <a:off x="5651791" y="4809184"/>
            <a:ext cx="875763" cy="38636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SHOW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6B936A6-8998-3B4E-8E46-E09E45064436}"/>
              </a:ext>
            </a:extLst>
          </p:cNvPr>
          <p:cNvSpPr/>
          <p:nvPr/>
        </p:nvSpPr>
        <p:spPr>
          <a:xfrm>
            <a:off x="10928231" y="1851758"/>
            <a:ext cx="875763" cy="38636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SHOW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EC19C02-31DD-7B41-89C1-0296CD1DE8C5}"/>
              </a:ext>
            </a:extLst>
          </p:cNvPr>
          <p:cNvSpPr/>
          <p:nvPr/>
        </p:nvSpPr>
        <p:spPr>
          <a:xfrm>
            <a:off x="6701843" y="3035926"/>
            <a:ext cx="875763" cy="38636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SHOW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73E471F-807E-D543-A92E-68C7E8C9E1CC}"/>
              </a:ext>
            </a:extLst>
          </p:cNvPr>
          <p:cNvSpPr/>
          <p:nvPr/>
        </p:nvSpPr>
        <p:spPr>
          <a:xfrm>
            <a:off x="7767015" y="2444840"/>
            <a:ext cx="875763" cy="38636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A1FBEE3-E607-1C43-88CE-CE1F6D8534A5}"/>
              </a:ext>
            </a:extLst>
          </p:cNvPr>
          <p:cNvSpPr/>
          <p:nvPr/>
        </p:nvSpPr>
        <p:spPr>
          <a:xfrm>
            <a:off x="8820754" y="1851758"/>
            <a:ext cx="875763" cy="38636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6F8A728-A47D-804D-B336-45698D819D97}"/>
              </a:ext>
            </a:extLst>
          </p:cNvPr>
          <p:cNvSpPr/>
          <p:nvPr/>
        </p:nvSpPr>
        <p:spPr>
          <a:xfrm>
            <a:off x="9874493" y="1851758"/>
            <a:ext cx="875763" cy="386366"/>
          </a:xfrm>
          <a:prstGeom prst="round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SHOW</a:t>
            </a:r>
          </a:p>
        </p:txBody>
      </p:sp>
    </p:spTree>
    <p:extLst>
      <p:ext uri="{BB962C8B-B14F-4D97-AF65-F5344CB8AC3E}">
        <p14:creationId xmlns:p14="http://schemas.microsoft.com/office/powerpoint/2010/main" val="20292416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0E46D-A69B-6242-848A-E877E8EB6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Monica – The most similar to the overall themes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D478FA7-3D2B-554F-8242-785EF1EA50EA}"/>
              </a:ext>
            </a:extLst>
          </p:cNvPr>
          <p:cNvSpPr/>
          <p:nvPr/>
        </p:nvSpPr>
        <p:spPr>
          <a:xfrm>
            <a:off x="1451579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ONE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F98A69A-B403-E74D-B79E-9F2C9042C438}"/>
              </a:ext>
            </a:extLst>
          </p:cNvPr>
          <p:cNvSpPr/>
          <p:nvPr/>
        </p:nvSpPr>
        <p:spPr>
          <a:xfrm>
            <a:off x="2501632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TWO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379AD97-5F0F-4347-98DB-455C82899EC5}"/>
              </a:ext>
            </a:extLst>
          </p:cNvPr>
          <p:cNvSpPr/>
          <p:nvPr/>
        </p:nvSpPr>
        <p:spPr>
          <a:xfrm>
            <a:off x="3552057" y="54834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THREE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B77C5FD-F2C9-2040-80F8-E2B16D00B891}"/>
              </a:ext>
            </a:extLst>
          </p:cNvPr>
          <p:cNvSpPr/>
          <p:nvPr/>
        </p:nvSpPr>
        <p:spPr>
          <a:xfrm>
            <a:off x="4605798" y="5477751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FOUR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8BB3D7E-20BF-AB48-B7D0-432B288EA709}"/>
              </a:ext>
            </a:extLst>
          </p:cNvPr>
          <p:cNvSpPr/>
          <p:nvPr/>
        </p:nvSpPr>
        <p:spPr>
          <a:xfrm>
            <a:off x="5659537" y="546719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FIVE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6EF93DA-893D-FF41-9C58-96CEAB577CD4}"/>
              </a:ext>
            </a:extLst>
          </p:cNvPr>
          <p:cNvSpPr/>
          <p:nvPr/>
        </p:nvSpPr>
        <p:spPr>
          <a:xfrm>
            <a:off x="6713276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SIX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69A97F-6C63-2049-B831-BA375BEAAB00}"/>
              </a:ext>
            </a:extLst>
          </p:cNvPr>
          <p:cNvSpPr/>
          <p:nvPr/>
        </p:nvSpPr>
        <p:spPr>
          <a:xfrm>
            <a:off x="7767015" y="5466345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SEVEN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41A2BC2-3A82-A745-983A-645C0B34F76C}"/>
              </a:ext>
            </a:extLst>
          </p:cNvPr>
          <p:cNvSpPr/>
          <p:nvPr/>
        </p:nvSpPr>
        <p:spPr>
          <a:xfrm>
            <a:off x="8820754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EIGHT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6323FA4-967B-9B43-8097-0FBB67C5AA54}"/>
              </a:ext>
            </a:extLst>
          </p:cNvPr>
          <p:cNvSpPr/>
          <p:nvPr/>
        </p:nvSpPr>
        <p:spPr>
          <a:xfrm>
            <a:off x="9874493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NINE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BE30F6D-C1CA-1840-8AAC-4E2EB83F796E}"/>
              </a:ext>
            </a:extLst>
          </p:cNvPr>
          <p:cNvSpPr/>
          <p:nvPr/>
        </p:nvSpPr>
        <p:spPr>
          <a:xfrm>
            <a:off x="10928232" y="546487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dirty="0"/>
              <a:t>TEN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9974EF3-B63B-EC4E-B41D-C828200EFAF3}"/>
              </a:ext>
            </a:extLst>
          </p:cNvPr>
          <p:cNvSpPr/>
          <p:nvPr/>
        </p:nvSpPr>
        <p:spPr>
          <a:xfrm>
            <a:off x="401340" y="185375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BABIES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A99D8A3-F30A-B944-B9E3-4922069C4EE6}"/>
              </a:ext>
            </a:extLst>
          </p:cNvPr>
          <p:cNvSpPr/>
          <p:nvPr/>
        </p:nvSpPr>
        <p:spPr>
          <a:xfrm>
            <a:off x="401340" y="2444840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MARRIAGE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B144B82-71B3-BF4C-94CA-523B964FB357}"/>
              </a:ext>
            </a:extLst>
          </p:cNvPr>
          <p:cNvSpPr/>
          <p:nvPr/>
        </p:nvSpPr>
        <p:spPr>
          <a:xfrm>
            <a:off x="401339" y="3035926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WORK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9BEA1B2-3CD5-5643-913C-E70E97E98128}"/>
              </a:ext>
            </a:extLst>
          </p:cNvPr>
          <p:cNvSpPr/>
          <p:nvPr/>
        </p:nvSpPr>
        <p:spPr>
          <a:xfrm>
            <a:off x="401338" y="3627012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PARTIES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60BA2D4-5AD5-634B-80EC-AC20820F5CC8}"/>
              </a:ext>
            </a:extLst>
          </p:cNvPr>
          <p:cNvSpPr/>
          <p:nvPr/>
        </p:nvSpPr>
        <p:spPr>
          <a:xfrm>
            <a:off x="401337" y="4218098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GAMES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727F8634-1237-2A4D-BDE5-EF9616EAE74C}"/>
              </a:ext>
            </a:extLst>
          </p:cNvPr>
          <p:cNvSpPr/>
          <p:nvPr/>
        </p:nvSpPr>
        <p:spPr>
          <a:xfrm>
            <a:off x="401336" y="4809184"/>
            <a:ext cx="875763" cy="38636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RELATION-SHIPS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4CDB68D-D3B4-7C44-AF88-3C739B66BFB5}"/>
              </a:ext>
            </a:extLst>
          </p:cNvPr>
          <p:cNvSpPr/>
          <p:nvPr/>
        </p:nvSpPr>
        <p:spPr>
          <a:xfrm>
            <a:off x="1451579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Monica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340DD39C-33FB-B14F-A2CD-D221EB8517CD}"/>
              </a:ext>
            </a:extLst>
          </p:cNvPr>
          <p:cNvSpPr/>
          <p:nvPr/>
        </p:nvSpPr>
        <p:spPr>
          <a:xfrm>
            <a:off x="2516560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Monica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87AC540-1C51-6246-8548-0A79C5DBBAA1}"/>
              </a:ext>
            </a:extLst>
          </p:cNvPr>
          <p:cNvSpPr/>
          <p:nvPr/>
        </p:nvSpPr>
        <p:spPr>
          <a:xfrm>
            <a:off x="358154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Monica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0EFAF2B-1F3B-6142-B1FC-ED49CE835BE4}"/>
              </a:ext>
            </a:extLst>
          </p:cNvPr>
          <p:cNvSpPr/>
          <p:nvPr/>
        </p:nvSpPr>
        <p:spPr>
          <a:xfrm>
            <a:off x="4605798" y="421809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Monica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8BBF37A-16B1-1F4B-B9F0-338FF59DFA06}"/>
              </a:ext>
            </a:extLst>
          </p:cNvPr>
          <p:cNvSpPr/>
          <p:nvPr/>
        </p:nvSpPr>
        <p:spPr>
          <a:xfrm>
            <a:off x="5651791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Monica</a:t>
            </a:r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6B936A6-8998-3B4E-8E46-E09E45064436}"/>
              </a:ext>
            </a:extLst>
          </p:cNvPr>
          <p:cNvSpPr/>
          <p:nvPr/>
        </p:nvSpPr>
        <p:spPr>
          <a:xfrm>
            <a:off x="10921232" y="185175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Monica </a:t>
            </a: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EC19C02-31DD-7B41-89C1-0296CD1DE8C5}"/>
              </a:ext>
            </a:extLst>
          </p:cNvPr>
          <p:cNvSpPr/>
          <p:nvPr/>
        </p:nvSpPr>
        <p:spPr>
          <a:xfrm>
            <a:off x="6702034" y="4809184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  <a:effectLst>
            <a:glow rad="381000"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Monica</a:t>
            </a:r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973E471F-807E-D543-A92E-68C7E8C9E1CC}"/>
              </a:ext>
            </a:extLst>
          </p:cNvPr>
          <p:cNvSpPr/>
          <p:nvPr/>
        </p:nvSpPr>
        <p:spPr>
          <a:xfrm>
            <a:off x="7767015" y="2444840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Monica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3A1FBEE3-E607-1C43-88CE-CE1F6D8534A5}"/>
              </a:ext>
            </a:extLst>
          </p:cNvPr>
          <p:cNvSpPr/>
          <p:nvPr/>
        </p:nvSpPr>
        <p:spPr>
          <a:xfrm>
            <a:off x="8820753" y="185175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Monica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C6F8A728-A47D-804D-B336-45698D819D97}"/>
              </a:ext>
            </a:extLst>
          </p:cNvPr>
          <p:cNvSpPr/>
          <p:nvPr/>
        </p:nvSpPr>
        <p:spPr>
          <a:xfrm>
            <a:off x="9870993" y="1851758"/>
            <a:ext cx="875763" cy="3863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Monica</a:t>
            </a:r>
          </a:p>
        </p:txBody>
      </p:sp>
    </p:spTree>
    <p:extLst>
      <p:ext uri="{BB962C8B-B14F-4D97-AF65-F5344CB8AC3E}">
        <p14:creationId xmlns:p14="http://schemas.microsoft.com/office/powerpoint/2010/main" val="60929185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{94C1D5F9-7C1E-7E48-B98C-2C1CE382A641}tf10001119</Template>
  <TotalTime>3899</TotalTime>
  <Words>724</Words>
  <Application>Microsoft Macintosh PowerPoint</Application>
  <PresentationFormat>Widescreen</PresentationFormat>
  <Paragraphs>300</Paragraphs>
  <Slides>31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4" baseType="lpstr">
      <vt:lpstr>Arial</vt:lpstr>
      <vt:lpstr>Gill Sans MT</vt:lpstr>
      <vt:lpstr>Gallery</vt:lpstr>
      <vt:lpstr>PowerPoint Presentation</vt:lpstr>
      <vt:lpstr>Introduction</vt:lpstr>
      <vt:lpstr>Methodology</vt:lpstr>
      <vt:lpstr>Topics</vt:lpstr>
      <vt:lpstr>Topics                Clusters </vt:lpstr>
      <vt:lpstr>Topics                Clusters </vt:lpstr>
      <vt:lpstr>PCA Cluster  Visualization</vt:lpstr>
      <vt:lpstr>Clusters BY Season</vt:lpstr>
      <vt:lpstr>Monica – The most similar to the overall themes </vt:lpstr>
      <vt:lpstr>Rachel – very Similar to Monica (and the show)</vt:lpstr>
      <vt:lpstr>Phoebe – life events Least important in show</vt:lpstr>
      <vt:lpstr>Chandler – very similar to the show (and Monica) </vt:lpstr>
      <vt:lpstr>Ross – Less Focused on the Baby than Rachel</vt:lpstr>
      <vt:lpstr>Joey – Work is a large part of his Character </vt:lpstr>
      <vt:lpstr>Favorite Episodes</vt:lpstr>
      <vt:lpstr>Favorite Episodes: Recommendations</vt:lpstr>
      <vt:lpstr>The Future</vt:lpstr>
      <vt:lpstr>Questions?</vt:lpstr>
      <vt:lpstr>Appendix</vt:lpstr>
      <vt:lpstr>Topics</vt:lpstr>
      <vt:lpstr>Inertia Graph</vt:lpstr>
      <vt:lpstr>Results - Clusters</vt:lpstr>
      <vt:lpstr>Results - Clusters</vt:lpstr>
      <vt:lpstr>Results - Clusters</vt:lpstr>
      <vt:lpstr>Word cloud - Relationships</vt:lpstr>
      <vt:lpstr>Word cloud - Work</vt:lpstr>
      <vt:lpstr>Word cloud - weddings</vt:lpstr>
      <vt:lpstr>Word cloud - babies</vt:lpstr>
      <vt:lpstr>Word cloud - games</vt:lpstr>
      <vt:lpstr>Word cloud - Parties</vt:lpstr>
      <vt:lpstr>Word cloud – Holidays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Page</dc:title>
  <dc:creator>Microsoft Office User</dc:creator>
  <cp:lastModifiedBy>Microsoft Office User</cp:lastModifiedBy>
  <cp:revision>49</cp:revision>
  <cp:lastPrinted>2020-08-21T13:05:26Z</cp:lastPrinted>
  <dcterms:created xsi:type="dcterms:W3CDTF">2020-08-18T20:10:08Z</dcterms:created>
  <dcterms:modified xsi:type="dcterms:W3CDTF">2020-08-23T15:27:38Z</dcterms:modified>
</cp:coreProperties>
</file>